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aleway"/>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Raleway-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6fa3c89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6fa3c8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4a2d34844a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4a2d34844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4a2d34844a_0_5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4a2d34844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4a2d34844a_0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4a2d34844a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4a2d34844a_0_6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4a2d34844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4a2d34844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4a2d34844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4a2d34844a_2_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4a2d34844a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4a2d34844a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4a2d34844a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4a2d34844a_2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4a2d34844a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c6fa3c898_0_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c6fa3c89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4a2d34844a_0_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4a2d34844a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a3c898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a3c8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c6fa3c898_0_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c6fa3c89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4a2d34844a_0_7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4a2d34844a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4a2d34844a_0_10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4a2d34844a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c6fa3c898_0_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c6fa3c89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a3c898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a3c8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4a2d34844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4a2d34844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4a2d34844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4a2d34844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c6fa3c898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c6fa3c89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c6fa3c898_0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c6fa3c89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6fa3c898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c6fa3c89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4a2d34844a_0_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4a2d34844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hyperlink" Target="https://bitcoincore.org" TargetMode="External"/><Relationship Id="rId4" Type="http://schemas.openxmlformats.org/officeDocument/2006/relationships/hyperlink" Target="https://bitcoincore.or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Basic Bitcoin Tech:</a:t>
            </a:r>
            <a:br>
              <a:rPr lang="en"/>
            </a:br>
            <a:r>
              <a:rPr lang="en"/>
              <a:t>Bitcoin Nodes</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Host - Simplest Bitcoin Book w/ Portland.HODL</a:t>
            </a:r>
            <a:endParaRPr/>
          </a:p>
        </p:txBody>
      </p:sp>
      <p:pic>
        <p:nvPicPr>
          <p:cNvPr id="74" name="Google Shape;74;p13"/>
          <p:cNvPicPr preferRelativeResize="0"/>
          <p:nvPr/>
        </p:nvPicPr>
        <p:blipFill>
          <a:blip r:embed="rId3">
            <a:alphaModFix/>
          </a:blip>
          <a:stretch>
            <a:fillRect/>
          </a:stretch>
        </p:blipFill>
        <p:spPr>
          <a:xfrm>
            <a:off x="193775" y="630225"/>
            <a:ext cx="2085466" cy="208546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401050" y="575950"/>
            <a:ext cx="83208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Laptops - Available and Fast*</a:t>
            </a:r>
            <a:endParaRPr/>
          </a:p>
        </p:txBody>
      </p:sp>
      <p:sp>
        <p:nvSpPr>
          <p:cNvPr id="140" name="Google Shape;140;p22"/>
          <p:cNvSpPr txBox="1"/>
          <p:nvPr>
            <p:ph idx="1" type="body"/>
          </p:nvPr>
        </p:nvSpPr>
        <p:spPr>
          <a:xfrm>
            <a:off x="475175" y="1382850"/>
            <a:ext cx="3866100" cy="23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Laptop</a:t>
            </a:r>
            <a:r>
              <a:rPr b="1" lang="en" sz="2100">
                <a:solidFill>
                  <a:schemeClr val="dk1"/>
                </a:solidFill>
              </a:rPr>
              <a:t>  Advantages ✅ </a:t>
            </a:r>
            <a:endParaRPr b="1" sz="2100">
              <a:solidFill>
                <a:schemeClr val="dk1"/>
              </a:solidFill>
            </a:endParaRPr>
          </a:p>
          <a:p>
            <a:pPr indent="-330200" lvl="0" marL="457200" rtl="0" algn="l">
              <a:spcBef>
                <a:spcPts val="1600"/>
              </a:spcBef>
              <a:spcAft>
                <a:spcPts val="0"/>
              </a:spcAft>
              <a:buSzPts val="1600"/>
              <a:buChar char="●"/>
            </a:pPr>
            <a:r>
              <a:rPr lang="en" sz="1600"/>
              <a:t>Faster than the Pi</a:t>
            </a:r>
            <a:endParaRPr sz="1600"/>
          </a:p>
          <a:p>
            <a:pPr indent="-330200" lvl="0" marL="457200" rtl="0" algn="l">
              <a:spcBef>
                <a:spcPts val="1200"/>
              </a:spcBef>
              <a:spcAft>
                <a:spcPts val="0"/>
              </a:spcAft>
              <a:buSzPts val="1600"/>
              <a:buChar char="●"/>
            </a:pPr>
            <a:r>
              <a:rPr lang="en" sz="1600"/>
              <a:t>Built in battery</a:t>
            </a:r>
            <a:endParaRPr sz="1600"/>
          </a:p>
          <a:p>
            <a:pPr indent="-330200" lvl="0" marL="457200" rtl="0" algn="l">
              <a:spcBef>
                <a:spcPts val="1200"/>
              </a:spcBef>
              <a:spcAft>
                <a:spcPts val="0"/>
              </a:spcAft>
              <a:buSzPts val="1600"/>
              <a:buChar char="●"/>
            </a:pPr>
            <a:r>
              <a:rPr lang="en" sz="1600"/>
              <a:t>Supports Windows / Mac OS / Linux</a:t>
            </a:r>
            <a:endParaRPr sz="1600"/>
          </a:p>
          <a:p>
            <a:pPr indent="-330200" lvl="0" marL="457200" rtl="0" algn="l">
              <a:spcBef>
                <a:spcPts val="1200"/>
              </a:spcBef>
              <a:spcAft>
                <a:spcPts val="0"/>
              </a:spcAft>
              <a:buSzPts val="1600"/>
              <a:buChar char="●"/>
            </a:pPr>
            <a:r>
              <a:rPr lang="en" sz="1600"/>
              <a:t>Can be dual purposed. </a:t>
            </a:r>
            <a:endParaRPr sz="1600"/>
          </a:p>
          <a:p>
            <a:pPr indent="-330200" lvl="0" marL="457200" rtl="0" algn="l">
              <a:spcBef>
                <a:spcPts val="1200"/>
              </a:spcBef>
              <a:spcAft>
                <a:spcPts val="0"/>
              </a:spcAft>
              <a:buSzPts val="1600"/>
              <a:buChar char="●"/>
            </a:pPr>
            <a:r>
              <a:rPr lang="en" sz="1600"/>
              <a:t>Built in WiFi / Ethernet.</a:t>
            </a:r>
            <a:endParaRPr sz="1600"/>
          </a:p>
          <a:p>
            <a:pPr indent="-330200" lvl="0" marL="457200" rtl="0" algn="l">
              <a:spcBef>
                <a:spcPts val="1200"/>
              </a:spcBef>
              <a:spcAft>
                <a:spcPts val="1200"/>
              </a:spcAft>
              <a:buSzPts val="1600"/>
              <a:buChar char="●"/>
            </a:pPr>
            <a:r>
              <a:rPr lang="en" sz="1600"/>
              <a:t>Many people have one. </a:t>
            </a:r>
            <a:endParaRPr sz="1600"/>
          </a:p>
        </p:txBody>
      </p:sp>
      <p:sp>
        <p:nvSpPr>
          <p:cNvPr id="141" name="Google Shape;141;p22"/>
          <p:cNvSpPr txBox="1"/>
          <p:nvPr>
            <p:ph idx="1" type="body"/>
          </p:nvPr>
        </p:nvSpPr>
        <p:spPr>
          <a:xfrm>
            <a:off x="4668225" y="1382850"/>
            <a:ext cx="4194900" cy="23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Laptop</a:t>
            </a:r>
            <a:r>
              <a:rPr b="1" lang="en" sz="2100">
                <a:solidFill>
                  <a:schemeClr val="dk1"/>
                </a:solidFill>
              </a:rPr>
              <a:t> Disadvantages ❌</a:t>
            </a:r>
            <a:endParaRPr b="1" sz="2100">
              <a:solidFill>
                <a:schemeClr val="dk1"/>
              </a:solidFill>
            </a:endParaRPr>
          </a:p>
          <a:p>
            <a:pPr indent="-330200" lvl="0" marL="457200" rtl="0" algn="l">
              <a:spcBef>
                <a:spcPts val="1600"/>
              </a:spcBef>
              <a:spcAft>
                <a:spcPts val="0"/>
              </a:spcAft>
              <a:buSzPts val="1600"/>
              <a:buChar char="●"/>
            </a:pPr>
            <a:r>
              <a:rPr b="1" lang="en" sz="1600"/>
              <a:t>Bulky</a:t>
            </a:r>
            <a:endParaRPr sz="1600"/>
          </a:p>
          <a:p>
            <a:pPr indent="-330200" lvl="0" marL="457200" rtl="0" algn="l">
              <a:spcBef>
                <a:spcPts val="1200"/>
              </a:spcBef>
              <a:spcAft>
                <a:spcPts val="0"/>
              </a:spcAft>
              <a:buSzPts val="1600"/>
              <a:buChar char="●"/>
            </a:pPr>
            <a:r>
              <a:rPr lang="en" sz="1600"/>
              <a:t>Configuring it to not shut off is annoying</a:t>
            </a:r>
            <a:endParaRPr sz="1600"/>
          </a:p>
          <a:p>
            <a:pPr indent="-330200" lvl="0" marL="457200" rtl="0" algn="l">
              <a:spcBef>
                <a:spcPts val="1200"/>
              </a:spcBef>
              <a:spcAft>
                <a:spcPts val="1200"/>
              </a:spcAft>
              <a:buSzPts val="1600"/>
              <a:buChar char="●"/>
            </a:pPr>
            <a:r>
              <a:rPr lang="en" sz="1600"/>
              <a:t>Uses more power than a Pi</a:t>
            </a:r>
            <a:endParaRPr sz="1600"/>
          </a:p>
        </p:txBody>
      </p:sp>
      <p:pic>
        <p:nvPicPr>
          <p:cNvPr id="142" name="Google Shape;142;p22"/>
          <p:cNvPicPr preferRelativeResize="0"/>
          <p:nvPr/>
        </p:nvPicPr>
        <p:blipFill>
          <a:blip r:embed="rId3">
            <a:alphaModFix/>
          </a:blip>
          <a:stretch>
            <a:fillRect/>
          </a:stretch>
        </p:blipFill>
        <p:spPr>
          <a:xfrm>
            <a:off x="4864522" y="3307700"/>
            <a:ext cx="2274225" cy="1277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23"/>
          <p:cNvPicPr preferRelativeResize="0"/>
          <p:nvPr/>
        </p:nvPicPr>
        <p:blipFill>
          <a:blip r:embed="rId3">
            <a:alphaModFix/>
          </a:blip>
          <a:stretch>
            <a:fillRect/>
          </a:stretch>
        </p:blipFill>
        <p:spPr>
          <a:xfrm>
            <a:off x="856250" y="3018075"/>
            <a:ext cx="2095447" cy="1671368"/>
          </a:xfrm>
          <a:prstGeom prst="rect">
            <a:avLst/>
          </a:prstGeom>
          <a:noFill/>
          <a:ln>
            <a:noFill/>
          </a:ln>
        </p:spPr>
      </p:pic>
      <p:sp>
        <p:nvSpPr>
          <p:cNvPr id="148" name="Google Shape;148;p23"/>
          <p:cNvSpPr txBox="1"/>
          <p:nvPr>
            <p:ph type="title"/>
          </p:nvPr>
        </p:nvSpPr>
        <p:spPr>
          <a:xfrm>
            <a:off x="401050" y="575950"/>
            <a:ext cx="83208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Desktops and Servers</a:t>
            </a:r>
            <a:r>
              <a:rPr lang="en"/>
              <a:t> - Available and Faster*</a:t>
            </a:r>
            <a:endParaRPr/>
          </a:p>
        </p:txBody>
      </p:sp>
      <p:sp>
        <p:nvSpPr>
          <p:cNvPr id="149" name="Google Shape;149;p23"/>
          <p:cNvSpPr txBox="1"/>
          <p:nvPr>
            <p:ph idx="1" type="body"/>
          </p:nvPr>
        </p:nvSpPr>
        <p:spPr>
          <a:xfrm>
            <a:off x="475175" y="1382850"/>
            <a:ext cx="4194900" cy="23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Desktop / Server</a:t>
            </a:r>
            <a:r>
              <a:rPr b="1" lang="en" sz="2100">
                <a:solidFill>
                  <a:schemeClr val="dk1"/>
                </a:solidFill>
              </a:rPr>
              <a:t>  Advantages ✅ </a:t>
            </a:r>
            <a:endParaRPr b="1" sz="2100">
              <a:solidFill>
                <a:schemeClr val="dk1"/>
              </a:solidFill>
            </a:endParaRPr>
          </a:p>
          <a:p>
            <a:pPr indent="-330200" lvl="0" marL="457200" rtl="0" algn="l">
              <a:spcBef>
                <a:spcPts val="1600"/>
              </a:spcBef>
              <a:spcAft>
                <a:spcPts val="0"/>
              </a:spcAft>
              <a:buSzPts val="1600"/>
              <a:buChar char="●"/>
            </a:pPr>
            <a:r>
              <a:rPr lang="en" sz="1600"/>
              <a:t>Ultra Fast - Huge Storage</a:t>
            </a:r>
            <a:endParaRPr sz="1600"/>
          </a:p>
          <a:p>
            <a:pPr indent="-330200" lvl="0" marL="457200" rtl="0" algn="l">
              <a:spcBef>
                <a:spcPts val="1200"/>
              </a:spcBef>
              <a:spcAft>
                <a:spcPts val="0"/>
              </a:spcAft>
              <a:buSzPts val="1600"/>
              <a:buChar char="●"/>
            </a:pPr>
            <a:r>
              <a:rPr lang="en" sz="1600"/>
              <a:t>High </a:t>
            </a:r>
            <a:r>
              <a:rPr lang="en" sz="1600"/>
              <a:t>availability</a:t>
            </a:r>
            <a:r>
              <a:rPr lang="en" sz="1600"/>
              <a:t> </a:t>
            </a:r>
            <a:endParaRPr sz="1600"/>
          </a:p>
          <a:p>
            <a:pPr indent="-330200" lvl="0" marL="457200" rtl="0" algn="l">
              <a:spcBef>
                <a:spcPts val="1200"/>
              </a:spcBef>
              <a:spcAft>
                <a:spcPts val="0"/>
              </a:spcAft>
              <a:buSzPts val="1600"/>
              <a:buChar char="●"/>
            </a:pPr>
            <a:r>
              <a:rPr lang="en" sz="1600"/>
              <a:t>Suppo</a:t>
            </a:r>
            <a:r>
              <a:rPr lang="en" sz="1600"/>
              <a:t>rts Windows / Mac OS / Linux</a:t>
            </a:r>
            <a:endParaRPr sz="1600"/>
          </a:p>
          <a:p>
            <a:pPr indent="-330200" lvl="0" marL="457200" rtl="0" algn="l">
              <a:spcBef>
                <a:spcPts val="1200"/>
              </a:spcBef>
              <a:spcAft>
                <a:spcPts val="1200"/>
              </a:spcAft>
              <a:buSzPts val="1600"/>
              <a:buChar char="●"/>
            </a:pPr>
            <a:r>
              <a:rPr lang="en" sz="1600"/>
              <a:t>Can be dual purposed.</a:t>
            </a:r>
            <a:endParaRPr sz="1600"/>
          </a:p>
        </p:txBody>
      </p:sp>
      <p:sp>
        <p:nvSpPr>
          <p:cNvPr id="150" name="Google Shape;150;p23"/>
          <p:cNvSpPr txBox="1"/>
          <p:nvPr>
            <p:ph idx="1" type="body"/>
          </p:nvPr>
        </p:nvSpPr>
        <p:spPr>
          <a:xfrm>
            <a:off x="4668225" y="1382850"/>
            <a:ext cx="4475700" cy="23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Desktop / Server</a:t>
            </a:r>
            <a:r>
              <a:rPr b="1" lang="en" sz="2100">
                <a:solidFill>
                  <a:schemeClr val="dk1"/>
                </a:solidFill>
              </a:rPr>
              <a:t> Disadvantages ❌</a:t>
            </a:r>
            <a:endParaRPr b="1" sz="2100">
              <a:solidFill>
                <a:schemeClr val="dk1"/>
              </a:solidFill>
            </a:endParaRPr>
          </a:p>
          <a:p>
            <a:pPr indent="-330200" lvl="0" marL="457200" rtl="0" algn="l">
              <a:spcBef>
                <a:spcPts val="1600"/>
              </a:spcBef>
              <a:spcAft>
                <a:spcPts val="0"/>
              </a:spcAft>
              <a:buSzPts val="1600"/>
              <a:buChar char="●"/>
            </a:pPr>
            <a:r>
              <a:rPr b="1" lang="en" sz="1600"/>
              <a:t>Incredibly </a:t>
            </a:r>
            <a:r>
              <a:rPr b="1" lang="en" sz="1600"/>
              <a:t>Bulky</a:t>
            </a:r>
            <a:endParaRPr sz="1600"/>
          </a:p>
          <a:p>
            <a:pPr indent="-330200" lvl="0" marL="457200" rtl="0" algn="l">
              <a:spcBef>
                <a:spcPts val="1200"/>
              </a:spcBef>
              <a:spcAft>
                <a:spcPts val="0"/>
              </a:spcAft>
              <a:buSzPts val="1600"/>
              <a:buChar char="●"/>
            </a:pPr>
            <a:r>
              <a:rPr lang="en" sz="1600"/>
              <a:t>High power consumption</a:t>
            </a:r>
            <a:endParaRPr sz="1600"/>
          </a:p>
          <a:p>
            <a:pPr indent="-330200" lvl="0" marL="457200" rtl="0" algn="l">
              <a:spcBef>
                <a:spcPts val="1200"/>
              </a:spcBef>
              <a:spcAft>
                <a:spcPts val="1200"/>
              </a:spcAft>
              <a:buSzPts val="1600"/>
              <a:buChar char="●"/>
            </a:pPr>
            <a:r>
              <a:rPr lang="en" sz="1600"/>
              <a:t>Noisy</a:t>
            </a:r>
            <a:endParaRPr sz="1600"/>
          </a:p>
        </p:txBody>
      </p:sp>
      <p:pic>
        <p:nvPicPr>
          <p:cNvPr id="151" name="Google Shape;151;p23"/>
          <p:cNvPicPr preferRelativeResize="0"/>
          <p:nvPr/>
        </p:nvPicPr>
        <p:blipFill>
          <a:blip r:embed="rId4">
            <a:alphaModFix/>
          </a:blip>
          <a:stretch>
            <a:fillRect/>
          </a:stretch>
        </p:blipFill>
        <p:spPr>
          <a:xfrm>
            <a:off x="6187988" y="2762750"/>
            <a:ext cx="2466975" cy="1847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401050" y="575950"/>
            <a:ext cx="83208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miner uses a node but is not a node itself.</a:t>
            </a:r>
            <a:endParaRPr/>
          </a:p>
        </p:txBody>
      </p:sp>
      <p:pic>
        <p:nvPicPr>
          <p:cNvPr id="157" name="Google Shape;157;p24"/>
          <p:cNvPicPr preferRelativeResize="0"/>
          <p:nvPr/>
        </p:nvPicPr>
        <p:blipFill>
          <a:blip r:embed="rId3">
            <a:alphaModFix/>
          </a:blip>
          <a:stretch>
            <a:fillRect/>
          </a:stretch>
        </p:blipFill>
        <p:spPr>
          <a:xfrm>
            <a:off x="222600" y="1634475"/>
            <a:ext cx="3627275" cy="2716950"/>
          </a:xfrm>
          <a:prstGeom prst="rect">
            <a:avLst/>
          </a:prstGeom>
          <a:noFill/>
          <a:ln>
            <a:noFill/>
          </a:ln>
        </p:spPr>
      </p:pic>
      <p:sp>
        <p:nvSpPr>
          <p:cNvPr id="158" name="Google Shape;158;p24"/>
          <p:cNvSpPr/>
          <p:nvPr/>
        </p:nvSpPr>
        <p:spPr>
          <a:xfrm>
            <a:off x="1163988" y="2120700"/>
            <a:ext cx="1744500" cy="17445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9" name="Google Shape;159;p24"/>
          <p:cNvPicPr preferRelativeResize="0"/>
          <p:nvPr/>
        </p:nvPicPr>
        <p:blipFill>
          <a:blip r:embed="rId4">
            <a:alphaModFix/>
          </a:blip>
          <a:stretch>
            <a:fillRect/>
          </a:stretch>
        </p:blipFill>
        <p:spPr>
          <a:xfrm>
            <a:off x="4343175" y="1554250"/>
            <a:ext cx="4101600" cy="2636750"/>
          </a:xfrm>
          <a:prstGeom prst="rect">
            <a:avLst/>
          </a:prstGeom>
          <a:noFill/>
          <a:ln>
            <a:noFill/>
          </a:ln>
        </p:spPr>
      </p:pic>
      <p:sp>
        <p:nvSpPr>
          <p:cNvPr id="160" name="Google Shape;160;p24"/>
          <p:cNvSpPr/>
          <p:nvPr/>
        </p:nvSpPr>
        <p:spPr>
          <a:xfrm>
            <a:off x="5296813" y="2120700"/>
            <a:ext cx="1744500" cy="17445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5"/>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Types of nodes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2400250" y="3473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Nodes</a:t>
            </a:r>
            <a:endParaRPr/>
          </a:p>
        </p:txBody>
      </p:sp>
      <p:sp>
        <p:nvSpPr>
          <p:cNvPr id="171" name="Google Shape;171;p26"/>
          <p:cNvSpPr txBox="1"/>
          <p:nvPr>
            <p:ph idx="1" type="body"/>
          </p:nvPr>
        </p:nvSpPr>
        <p:spPr>
          <a:xfrm>
            <a:off x="2410100" y="884250"/>
            <a:ext cx="6321600" cy="384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2100">
                <a:solidFill>
                  <a:schemeClr val="dk1"/>
                </a:solidFill>
              </a:rPr>
              <a:t> FULL NODE</a:t>
            </a:r>
            <a:endParaRPr/>
          </a:p>
          <a:p>
            <a:pPr indent="0" lvl="0" marL="0" rtl="0" algn="l">
              <a:spcBef>
                <a:spcPts val="1600"/>
              </a:spcBef>
              <a:spcAft>
                <a:spcPts val="0"/>
              </a:spcAft>
              <a:buNone/>
            </a:pPr>
            <a:r>
              <a:rPr b="1" lang="en" sz="1700"/>
              <a:t>Archival Node</a:t>
            </a:r>
            <a:r>
              <a:rPr lang="en" sz="1700"/>
              <a:t> - AKA ‘listening node. A</a:t>
            </a:r>
            <a:r>
              <a:rPr lang="en" sz="1700"/>
              <a:t> full node that contains the complete historical blockchain record going back to the Genesis block mined by Satoshi on Jan 3, 2009.</a:t>
            </a:r>
            <a:endParaRPr sz="1700"/>
          </a:p>
          <a:p>
            <a:pPr indent="0" lvl="0" marL="0" rtl="0" algn="l">
              <a:spcBef>
                <a:spcPts val="1600"/>
              </a:spcBef>
              <a:spcAft>
                <a:spcPts val="0"/>
              </a:spcAft>
              <a:buNone/>
            </a:pPr>
            <a:r>
              <a:rPr b="1" lang="en" sz="1700"/>
              <a:t>Pruned Node - </a:t>
            </a:r>
            <a:r>
              <a:rPr lang="en" sz="1700"/>
              <a:t>A</a:t>
            </a:r>
            <a:r>
              <a:rPr lang="en" sz="1700"/>
              <a:t> full node that substitutes part of each block with compacted blocks that are less data intensive.</a:t>
            </a:r>
            <a:endParaRPr sz="1700"/>
          </a:p>
          <a:p>
            <a:pPr indent="0" lvl="0" marL="0" rtl="0" algn="l">
              <a:spcBef>
                <a:spcPts val="1600"/>
              </a:spcBef>
              <a:spcAft>
                <a:spcPts val="0"/>
              </a:spcAft>
              <a:buClr>
                <a:schemeClr val="dk2"/>
              </a:buClr>
              <a:buSzPts val="1100"/>
              <a:buFont typeface="Arial"/>
              <a:buNone/>
            </a:pPr>
            <a:r>
              <a:rPr b="1" lang="en" sz="2100">
                <a:solidFill>
                  <a:schemeClr val="dk1"/>
                </a:solidFill>
              </a:rPr>
              <a:t>LIGHT</a:t>
            </a:r>
            <a:r>
              <a:rPr b="1" lang="en" sz="2100">
                <a:solidFill>
                  <a:schemeClr val="dk1"/>
                </a:solidFill>
              </a:rPr>
              <a:t> ‘NODE’ (Not really a node)</a:t>
            </a:r>
            <a:endParaRPr/>
          </a:p>
          <a:p>
            <a:pPr indent="0" lvl="0" marL="0" rtl="0" algn="l">
              <a:spcBef>
                <a:spcPts val="1600"/>
              </a:spcBef>
              <a:spcAft>
                <a:spcPts val="1600"/>
              </a:spcAft>
              <a:buClr>
                <a:schemeClr val="dk2"/>
              </a:buClr>
              <a:buSzPts val="1100"/>
              <a:buFont typeface="Arial"/>
              <a:buNone/>
            </a:pPr>
            <a:r>
              <a:rPr b="1" lang="en" sz="1700"/>
              <a:t>Light ‘Node’ - </a:t>
            </a:r>
            <a:r>
              <a:rPr lang="en" sz="1700"/>
              <a:t>Does not contain a copy of the bitcoin ledger, and  cannot validate transactions in the same way that a full node can.</a:t>
            </a:r>
            <a:endParaRPr sz="1700"/>
          </a:p>
        </p:txBody>
      </p:sp>
      <p:pic>
        <p:nvPicPr>
          <p:cNvPr id="172" name="Google Shape;172;p26"/>
          <p:cNvPicPr preferRelativeResize="0"/>
          <p:nvPr/>
        </p:nvPicPr>
        <p:blipFill>
          <a:blip r:embed="rId3">
            <a:alphaModFix/>
          </a:blip>
          <a:stretch>
            <a:fillRect/>
          </a:stretch>
        </p:blipFill>
        <p:spPr>
          <a:xfrm>
            <a:off x="762000" y="766774"/>
            <a:ext cx="1321949" cy="1431452"/>
          </a:xfrm>
          <a:prstGeom prst="rect">
            <a:avLst/>
          </a:prstGeom>
          <a:noFill/>
          <a:ln>
            <a:noFill/>
          </a:ln>
        </p:spPr>
      </p:pic>
      <p:pic>
        <p:nvPicPr>
          <p:cNvPr id="173" name="Google Shape;173;p26"/>
          <p:cNvPicPr preferRelativeResize="0"/>
          <p:nvPr/>
        </p:nvPicPr>
        <p:blipFill>
          <a:blip r:embed="rId4">
            <a:alphaModFix/>
          </a:blip>
          <a:stretch>
            <a:fillRect/>
          </a:stretch>
        </p:blipFill>
        <p:spPr>
          <a:xfrm>
            <a:off x="762000" y="2350625"/>
            <a:ext cx="1292399" cy="14045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Why run a node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Reasons to run a node</a:t>
            </a:r>
            <a:endParaRPr/>
          </a:p>
        </p:txBody>
      </p:sp>
      <p:sp>
        <p:nvSpPr>
          <p:cNvPr id="184" name="Google Shape;184;p28"/>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Privacy</a:t>
            </a:r>
            <a:endParaRPr/>
          </a:p>
          <a:p>
            <a:pPr indent="-342900" lvl="0" marL="457200" rtl="0" algn="l">
              <a:spcBef>
                <a:spcPts val="0"/>
              </a:spcBef>
              <a:spcAft>
                <a:spcPts val="0"/>
              </a:spcAft>
              <a:buSzPts val="1800"/>
              <a:buAutoNum type="arabicPeriod"/>
            </a:pPr>
            <a:r>
              <a:rPr lang="en"/>
              <a:t>Trustlessly confirm your transactions</a:t>
            </a:r>
            <a:endParaRPr/>
          </a:p>
          <a:p>
            <a:pPr indent="-342900" lvl="0" marL="457200" rtl="0" algn="l">
              <a:spcBef>
                <a:spcPts val="0"/>
              </a:spcBef>
              <a:spcAft>
                <a:spcPts val="0"/>
              </a:spcAft>
              <a:buSzPts val="1800"/>
              <a:buAutoNum type="arabicPeriod"/>
            </a:pPr>
            <a:r>
              <a:rPr lang="en"/>
              <a:t>Help secure the network</a:t>
            </a:r>
            <a:endParaRPr/>
          </a:p>
          <a:p>
            <a:pPr indent="-342900" lvl="0" marL="457200" rtl="0" algn="l">
              <a:spcBef>
                <a:spcPts val="0"/>
              </a:spcBef>
              <a:spcAft>
                <a:spcPts val="0"/>
              </a:spcAft>
              <a:buSzPts val="1800"/>
              <a:buAutoNum type="arabicPeriod"/>
            </a:pPr>
            <a:r>
              <a:rPr lang="en"/>
              <a:t>Enforce the ruleset and defend Bitcoin from unwanted changes</a:t>
            </a:r>
            <a:endParaRPr/>
          </a:p>
          <a:p>
            <a:pPr indent="-342900" lvl="0" marL="457200" rtl="0" algn="l">
              <a:spcBef>
                <a:spcPts val="0"/>
              </a:spcBef>
              <a:spcAft>
                <a:spcPts val="0"/>
              </a:spcAft>
              <a:buSzPts val="1800"/>
              <a:buAutoNum type="arabicPeriod"/>
            </a:pPr>
            <a:r>
              <a:rPr lang="en"/>
              <a:t>Support the network by improving speed</a:t>
            </a:r>
            <a:endParaRPr/>
          </a:p>
          <a:p>
            <a:pPr indent="-342900" lvl="0" marL="457200" rtl="0" algn="l">
              <a:spcBef>
                <a:spcPts val="0"/>
              </a:spcBef>
              <a:spcAft>
                <a:spcPts val="0"/>
              </a:spcAft>
              <a:buSzPts val="1800"/>
              <a:buAutoNum type="arabicPeriod"/>
            </a:pPr>
            <a:r>
              <a:rPr lang="en"/>
              <a:t>Help bolster decentralization</a:t>
            </a:r>
            <a:endParaRPr/>
          </a:p>
          <a:p>
            <a:pPr indent="-342900" lvl="0" marL="457200" rtl="0" algn="l">
              <a:spcBef>
                <a:spcPts val="0"/>
              </a:spcBef>
              <a:spcAft>
                <a:spcPts val="0"/>
              </a:spcAft>
              <a:buSzPts val="1800"/>
              <a:buAutoNum type="arabicPeriod"/>
            </a:pPr>
            <a:r>
              <a:rPr lang="en"/>
              <a:t>Potential to become an ‘Uncle Jim’</a:t>
            </a:r>
            <a:endParaRPr/>
          </a:p>
          <a:p>
            <a:pPr indent="0" lvl="0" marL="0" rtl="0" algn="l">
              <a:spcBef>
                <a:spcPts val="1600"/>
              </a:spcBef>
              <a:spcAft>
                <a:spcPts val="1600"/>
              </a:spcAft>
              <a:buNone/>
            </a:pPr>
            <a:r>
              <a:t/>
            </a:r>
            <a:endParaRPr/>
          </a:p>
        </p:txBody>
      </p:sp>
      <p:pic>
        <p:nvPicPr>
          <p:cNvPr id="185" name="Google Shape;185;p28"/>
          <p:cNvPicPr preferRelativeResize="0"/>
          <p:nvPr/>
        </p:nvPicPr>
        <p:blipFill>
          <a:blip r:embed="rId3">
            <a:alphaModFix/>
          </a:blip>
          <a:stretch>
            <a:fillRect/>
          </a:stretch>
        </p:blipFill>
        <p:spPr>
          <a:xfrm>
            <a:off x="152400" y="1897150"/>
            <a:ext cx="2247851" cy="2060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to run a node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descr="Background pointer shape in timeline graphic" id="195" name="Google Shape;195;p30"/>
          <p:cNvSpPr/>
          <p:nvPr/>
        </p:nvSpPr>
        <p:spPr>
          <a:xfrm>
            <a:off x="340934" y="21990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96" name="Google Shape;196;p30"/>
          <p:cNvSpPr txBox="1"/>
          <p:nvPr>
            <p:ph idx="4294967295" type="body"/>
          </p:nvPr>
        </p:nvSpPr>
        <p:spPr>
          <a:xfrm>
            <a:off x="340923" y="2336550"/>
            <a:ext cx="14556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Get Hardware</a:t>
            </a:r>
            <a:endParaRPr b="1" sz="1600">
              <a:solidFill>
                <a:schemeClr val="lt1"/>
              </a:solidFill>
            </a:endParaRPr>
          </a:p>
        </p:txBody>
      </p:sp>
      <p:grpSp>
        <p:nvGrpSpPr>
          <p:cNvPr id="197" name="Google Shape;197;p30"/>
          <p:cNvGrpSpPr/>
          <p:nvPr/>
        </p:nvGrpSpPr>
        <p:grpSpPr>
          <a:xfrm>
            <a:off x="969270" y="1610215"/>
            <a:ext cx="198900" cy="593656"/>
            <a:chOff x="777447" y="1610215"/>
            <a:chExt cx="198900" cy="593656"/>
          </a:xfrm>
        </p:grpSpPr>
        <p:cxnSp>
          <p:nvCxnSpPr>
            <p:cNvPr id="198" name="Google Shape;198;p30"/>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199" name="Google Shape;199;p30"/>
            <p:cNvSpPr/>
            <p:nvPr/>
          </p:nvSpPr>
          <p:spPr>
            <a:xfrm>
              <a:off x="777447"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30"/>
          <p:cNvSpPr txBox="1"/>
          <p:nvPr>
            <p:ph idx="4294967295" type="body"/>
          </p:nvPr>
        </p:nvSpPr>
        <p:spPr>
          <a:xfrm>
            <a:off x="318375"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Determine the hardware you want to install Bitcoin Core on.</a:t>
            </a:r>
            <a:endParaRPr sz="1600"/>
          </a:p>
        </p:txBody>
      </p:sp>
      <p:sp>
        <p:nvSpPr>
          <p:cNvPr descr="Background pointer shape in timeline graphic" id="201" name="Google Shape;201;p30"/>
          <p:cNvSpPr/>
          <p:nvPr/>
        </p:nvSpPr>
        <p:spPr>
          <a:xfrm>
            <a:off x="1817054"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02" name="Google Shape;202;p30"/>
          <p:cNvSpPr txBox="1"/>
          <p:nvPr>
            <p:ph idx="4294967295" type="body"/>
          </p:nvPr>
        </p:nvSpPr>
        <p:spPr>
          <a:xfrm>
            <a:off x="2126317"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Install Bitcoin Core</a:t>
            </a:r>
            <a:endParaRPr b="1" sz="1600">
              <a:solidFill>
                <a:schemeClr val="lt1"/>
              </a:solidFill>
            </a:endParaRPr>
          </a:p>
        </p:txBody>
      </p:sp>
      <p:grpSp>
        <p:nvGrpSpPr>
          <p:cNvPr id="203" name="Google Shape;203;p30"/>
          <p:cNvGrpSpPr/>
          <p:nvPr/>
        </p:nvGrpSpPr>
        <p:grpSpPr>
          <a:xfrm>
            <a:off x="2684632" y="2938958"/>
            <a:ext cx="198900" cy="593656"/>
            <a:chOff x="2223534" y="2938958"/>
            <a:chExt cx="198900" cy="593656"/>
          </a:xfrm>
        </p:grpSpPr>
        <p:cxnSp>
          <p:nvCxnSpPr>
            <p:cNvPr id="204" name="Google Shape;204;p30"/>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205" name="Google Shape;205;p30"/>
            <p:cNvSpPr/>
            <p:nvPr/>
          </p:nvSpPr>
          <p:spPr>
            <a:xfrm flipH="1" rot="10800000">
              <a:off x="2223534"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30"/>
          <p:cNvSpPr txBox="1"/>
          <p:nvPr>
            <p:ph idx="4294967295" type="body"/>
          </p:nvPr>
        </p:nvSpPr>
        <p:spPr>
          <a:xfrm>
            <a:off x="1244337" y="3757725"/>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Install Bitcoin Core</a:t>
            </a:r>
            <a:endParaRPr sz="1600"/>
          </a:p>
          <a:p>
            <a:pPr indent="0" lvl="0" marL="0" rtl="0" algn="l">
              <a:spcBef>
                <a:spcPts val="1600"/>
              </a:spcBef>
              <a:spcAft>
                <a:spcPts val="0"/>
              </a:spcAft>
              <a:buNone/>
            </a:pPr>
            <a:r>
              <a:rPr lang="en" sz="1600" u="sng">
                <a:solidFill>
                  <a:schemeClr val="hlink"/>
                </a:solidFill>
                <a:hlinkClick r:id="rId3"/>
              </a:rPr>
              <a:t>h</a:t>
            </a:r>
            <a:r>
              <a:rPr lang="en" sz="1600" u="sng">
                <a:solidFill>
                  <a:schemeClr val="hlink"/>
                </a:solidFill>
                <a:hlinkClick r:id="rId4"/>
              </a:rPr>
              <a:t>ttps://bitcoincore.org</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rPr lang="en" sz="1600"/>
              <a:t> </a:t>
            </a:r>
            <a:endParaRPr sz="1600"/>
          </a:p>
        </p:txBody>
      </p:sp>
      <p:sp>
        <p:nvSpPr>
          <p:cNvPr descr="Background pointer shape in timeline graphic" id="207" name="Google Shape;207;p30"/>
          <p:cNvSpPr/>
          <p:nvPr/>
        </p:nvSpPr>
        <p:spPr>
          <a:xfrm>
            <a:off x="347197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08" name="Google Shape;208;p30"/>
          <p:cNvSpPr txBox="1"/>
          <p:nvPr>
            <p:ph idx="4294967295" type="body"/>
          </p:nvPr>
        </p:nvSpPr>
        <p:spPr>
          <a:xfrm>
            <a:off x="3767755"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Let Bitcoin Core Sync</a:t>
            </a:r>
            <a:endParaRPr b="1" sz="1600">
              <a:solidFill>
                <a:schemeClr val="lt1"/>
              </a:solidFill>
            </a:endParaRPr>
          </a:p>
        </p:txBody>
      </p:sp>
      <p:grpSp>
        <p:nvGrpSpPr>
          <p:cNvPr id="209" name="Google Shape;209;p30"/>
          <p:cNvGrpSpPr/>
          <p:nvPr/>
        </p:nvGrpSpPr>
        <p:grpSpPr>
          <a:xfrm>
            <a:off x="4319545" y="1610215"/>
            <a:ext cx="198900" cy="593656"/>
            <a:chOff x="3918084" y="1610215"/>
            <a:chExt cx="198900" cy="593656"/>
          </a:xfrm>
        </p:grpSpPr>
        <p:cxnSp>
          <p:nvCxnSpPr>
            <p:cNvPr id="210" name="Google Shape;210;p30"/>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211" name="Google Shape;211;p30"/>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30"/>
          <p:cNvSpPr txBox="1"/>
          <p:nvPr>
            <p:ph idx="4294967295" type="body"/>
          </p:nvPr>
        </p:nvSpPr>
        <p:spPr>
          <a:xfrm>
            <a:off x="3304101" y="385675"/>
            <a:ext cx="26691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Let Bitcoin Core Sync the entire timechain. This can take up to a week on slower devices.</a:t>
            </a:r>
            <a:endParaRPr sz="1600"/>
          </a:p>
        </p:txBody>
      </p:sp>
      <p:sp>
        <p:nvSpPr>
          <p:cNvPr descr="Background pointer shape in timeline graphic" id="213" name="Google Shape;213;p30"/>
          <p:cNvSpPr/>
          <p:nvPr/>
        </p:nvSpPr>
        <p:spPr>
          <a:xfrm>
            <a:off x="512689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14" name="Google Shape;214;p30"/>
          <p:cNvSpPr txBox="1"/>
          <p:nvPr>
            <p:ph idx="4294967295" type="body"/>
          </p:nvPr>
        </p:nvSpPr>
        <p:spPr>
          <a:xfrm>
            <a:off x="5416699"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Enjoy</a:t>
            </a:r>
            <a:endParaRPr b="1" sz="1600">
              <a:solidFill>
                <a:schemeClr val="lt1"/>
              </a:solidFill>
            </a:endParaRPr>
          </a:p>
        </p:txBody>
      </p:sp>
      <p:grpSp>
        <p:nvGrpSpPr>
          <p:cNvPr id="215" name="Google Shape;215;p30"/>
          <p:cNvGrpSpPr/>
          <p:nvPr/>
        </p:nvGrpSpPr>
        <p:grpSpPr>
          <a:xfrm>
            <a:off x="5973070" y="2938958"/>
            <a:ext cx="198900" cy="593656"/>
            <a:chOff x="5958946" y="2938958"/>
            <a:chExt cx="198900" cy="593656"/>
          </a:xfrm>
        </p:grpSpPr>
        <p:cxnSp>
          <p:nvCxnSpPr>
            <p:cNvPr id="216" name="Google Shape;216;p30"/>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217" name="Google Shape;217;p30"/>
            <p:cNvSpPr/>
            <p:nvPr/>
          </p:nvSpPr>
          <p:spPr>
            <a:xfrm flipH="1" rot="10800000">
              <a:off x="5958946"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30"/>
          <p:cNvSpPr txBox="1"/>
          <p:nvPr>
            <p:ph idx="4294967295" type="body"/>
          </p:nvPr>
        </p:nvSpPr>
        <p:spPr>
          <a:xfrm>
            <a:off x="5126902" y="3757725"/>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You now are running a </a:t>
            </a:r>
            <a:r>
              <a:rPr lang="en" sz="1600"/>
              <a:t>full</a:t>
            </a:r>
            <a:r>
              <a:rPr lang="en" sz="1600"/>
              <a:t> node.</a:t>
            </a:r>
            <a:endParaRPr sz="1600"/>
          </a:p>
        </p:txBody>
      </p:sp>
      <p:sp>
        <p:nvSpPr>
          <p:cNvPr descr="Background pointer shape in timeline graphic" id="219" name="Google Shape;219;p30"/>
          <p:cNvSpPr/>
          <p:nvPr/>
        </p:nvSpPr>
        <p:spPr>
          <a:xfrm>
            <a:off x="678181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20" name="Google Shape;220;p30"/>
          <p:cNvSpPr txBox="1"/>
          <p:nvPr>
            <p:ph idx="4294967295" type="body"/>
          </p:nvPr>
        </p:nvSpPr>
        <p:spPr>
          <a:xfrm>
            <a:off x="7111512"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Build</a:t>
            </a:r>
            <a:endParaRPr b="1" sz="1600">
              <a:solidFill>
                <a:schemeClr val="lt1"/>
              </a:solidFill>
            </a:endParaRPr>
          </a:p>
        </p:txBody>
      </p:sp>
      <p:grpSp>
        <p:nvGrpSpPr>
          <p:cNvPr id="221" name="Google Shape;221;p30"/>
          <p:cNvGrpSpPr/>
          <p:nvPr/>
        </p:nvGrpSpPr>
        <p:grpSpPr>
          <a:xfrm>
            <a:off x="7669807" y="1610215"/>
            <a:ext cx="198900" cy="593656"/>
            <a:chOff x="3918084" y="1610215"/>
            <a:chExt cx="198900" cy="593656"/>
          </a:xfrm>
        </p:grpSpPr>
        <p:cxnSp>
          <p:nvCxnSpPr>
            <p:cNvPr id="222" name="Google Shape;222;p30"/>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223" name="Google Shape;223;p30"/>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30"/>
          <p:cNvSpPr txBox="1"/>
          <p:nvPr>
            <p:ph idx="4294967295" type="body"/>
          </p:nvPr>
        </p:nvSpPr>
        <p:spPr>
          <a:xfrm>
            <a:off x="6685979"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Start building cool stuff on top of your node!</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1"/>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Extending</a:t>
            </a:r>
            <a:r>
              <a:rPr lang="en"/>
              <a:t> Your Node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457200" lvl="0" marL="457200" rtl="0" algn="ctr">
              <a:spcBef>
                <a:spcPts val="0"/>
              </a:spcBef>
              <a:spcAft>
                <a:spcPts val="0"/>
              </a:spcAft>
              <a:buSzPts val="3600"/>
              <a:buChar char="-"/>
            </a:pPr>
            <a:r>
              <a:rPr lang="en"/>
              <a:t>Overview -</a:t>
            </a:r>
            <a:endParaRPr/>
          </a:p>
        </p:txBody>
      </p:sp>
      <p:sp>
        <p:nvSpPr>
          <p:cNvPr id="80" name="Google Shape;80;p1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Topics</a:t>
            </a:r>
            <a:endParaRPr b="1"/>
          </a:p>
          <a:p>
            <a:pPr indent="-323850" lvl="0" marL="457200" rtl="0" algn="l">
              <a:spcBef>
                <a:spcPts val="0"/>
              </a:spcBef>
              <a:spcAft>
                <a:spcPts val="0"/>
              </a:spcAft>
              <a:buSzPts val="1500"/>
              <a:buChar char="●"/>
            </a:pPr>
            <a:r>
              <a:rPr lang="en" sz="1500"/>
              <a:t>What is a Bitcoin node.</a:t>
            </a:r>
            <a:endParaRPr sz="1500"/>
          </a:p>
          <a:p>
            <a:pPr indent="-323850" lvl="0" marL="457200" rtl="0" algn="l">
              <a:spcBef>
                <a:spcPts val="0"/>
              </a:spcBef>
              <a:spcAft>
                <a:spcPts val="0"/>
              </a:spcAft>
              <a:buSzPts val="1500"/>
              <a:buChar char="●"/>
            </a:pPr>
            <a:r>
              <a:rPr lang="en" sz="1500"/>
              <a:t>What do nodes do?</a:t>
            </a:r>
            <a:endParaRPr sz="1500"/>
          </a:p>
          <a:p>
            <a:pPr indent="-323850" lvl="0" marL="457200" rtl="0" algn="l">
              <a:spcBef>
                <a:spcPts val="0"/>
              </a:spcBef>
              <a:spcAft>
                <a:spcPts val="0"/>
              </a:spcAft>
              <a:buSzPts val="1500"/>
              <a:buChar char="●"/>
            </a:pPr>
            <a:r>
              <a:rPr lang="en" sz="1500"/>
              <a:t>Types of nodes.</a:t>
            </a:r>
            <a:endParaRPr sz="1500"/>
          </a:p>
          <a:p>
            <a:pPr indent="-323850" lvl="0" marL="457200" rtl="0" algn="l">
              <a:spcBef>
                <a:spcPts val="0"/>
              </a:spcBef>
              <a:spcAft>
                <a:spcPts val="0"/>
              </a:spcAft>
              <a:buSzPts val="1500"/>
              <a:buChar char="●"/>
            </a:pPr>
            <a:r>
              <a:rPr lang="en" sz="1500"/>
              <a:t>How to run a node.</a:t>
            </a:r>
            <a:endParaRPr sz="1500"/>
          </a:p>
          <a:p>
            <a:pPr indent="-323850" lvl="0" marL="457200" rtl="0" algn="l">
              <a:spcBef>
                <a:spcPts val="0"/>
              </a:spcBef>
              <a:spcAft>
                <a:spcPts val="0"/>
              </a:spcAft>
              <a:buSzPts val="1500"/>
              <a:buChar char="●"/>
            </a:pPr>
            <a:r>
              <a:rPr lang="en" sz="1500"/>
              <a:t>Extending your node.</a:t>
            </a:r>
            <a:endParaRPr sz="1500"/>
          </a:p>
          <a:p>
            <a:pPr indent="-323850" lvl="0" marL="457200" rtl="0" algn="l">
              <a:spcBef>
                <a:spcPts val="0"/>
              </a:spcBef>
              <a:spcAft>
                <a:spcPts val="0"/>
              </a:spcAft>
              <a:buSzPts val="1500"/>
              <a:buChar char="●"/>
            </a:pPr>
            <a:r>
              <a:rPr lang="en" sz="1500"/>
              <a:t>Privacy</a:t>
            </a:r>
            <a:endParaRPr sz="1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2"/>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turn key solutions …</a:t>
            </a:r>
            <a:endParaRPr/>
          </a:p>
        </p:txBody>
      </p:sp>
      <p:sp>
        <p:nvSpPr>
          <p:cNvPr id="235" name="Google Shape;235;p32"/>
          <p:cNvSpPr txBox="1"/>
          <p:nvPr>
            <p:ph idx="1" type="body"/>
          </p:nvPr>
        </p:nvSpPr>
        <p:spPr>
          <a:xfrm>
            <a:off x="2400250" y="1211350"/>
            <a:ext cx="6321600" cy="37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Umbrel </a:t>
            </a:r>
            <a:endParaRPr b="1" sz="2100">
              <a:solidFill>
                <a:schemeClr val="dk1"/>
              </a:solidFill>
            </a:endParaRPr>
          </a:p>
          <a:p>
            <a:pPr indent="0" lvl="0" marL="0" rtl="0" algn="l">
              <a:spcBef>
                <a:spcPts val="0"/>
              </a:spcBef>
              <a:spcAft>
                <a:spcPts val="0"/>
              </a:spcAft>
              <a:buNone/>
            </a:pPr>
            <a:r>
              <a:rPr lang="en" sz="1600"/>
              <a:t>Ultra easy and a great place to get started - not perfect since Umbrel does have licensing terms that could be seen as restrictive.</a:t>
            </a:r>
            <a:endParaRPr sz="1600"/>
          </a:p>
          <a:p>
            <a:pPr indent="0" lvl="0" marL="0" rtl="0" algn="l">
              <a:spcBef>
                <a:spcPts val="1600"/>
              </a:spcBef>
              <a:spcAft>
                <a:spcPts val="0"/>
              </a:spcAft>
              <a:buNone/>
            </a:pPr>
            <a:r>
              <a:rPr b="1" lang="en" sz="2100">
                <a:solidFill>
                  <a:schemeClr val="dk1"/>
                </a:solidFill>
              </a:rPr>
              <a:t>Citadel</a:t>
            </a:r>
            <a:endParaRPr b="1" sz="2100">
              <a:solidFill>
                <a:schemeClr val="dk1"/>
              </a:solidFill>
            </a:endParaRPr>
          </a:p>
          <a:p>
            <a:pPr indent="0" lvl="0" marL="0" rtl="0" algn="l">
              <a:spcBef>
                <a:spcPts val="0"/>
              </a:spcBef>
              <a:spcAft>
                <a:spcPts val="0"/>
              </a:spcAft>
              <a:buNone/>
            </a:pPr>
            <a:r>
              <a:rPr lang="en" sz="1600"/>
              <a:t>For all intents and purposes it’s Umbrel with fully open source licenses… harder to </a:t>
            </a:r>
            <a:r>
              <a:rPr lang="en" sz="1600"/>
              <a:t>install</a:t>
            </a:r>
            <a:r>
              <a:rPr lang="en" sz="1600"/>
              <a:t> and setup. </a:t>
            </a:r>
            <a:endParaRPr sz="1600"/>
          </a:p>
          <a:p>
            <a:pPr indent="0" lvl="0" marL="0" rtl="0" algn="l">
              <a:spcBef>
                <a:spcPts val="1600"/>
              </a:spcBef>
              <a:spcAft>
                <a:spcPts val="0"/>
              </a:spcAft>
              <a:buClr>
                <a:schemeClr val="dk2"/>
              </a:buClr>
              <a:buSzPts val="1100"/>
              <a:buFont typeface="Arial"/>
              <a:buNone/>
            </a:pPr>
            <a:r>
              <a:rPr b="1" lang="en" sz="2100">
                <a:solidFill>
                  <a:schemeClr val="dk1"/>
                </a:solidFill>
              </a:rPr>
              <a:t>Other options</a:t>
            </a:r>
            <a:endParaRPr sz="1600"/>
          </a:p>
          <a:p>
            <a:pPr indent="0" lvl="0" marL="0" rtl="0" algn="l">
              <a:spcBef>
                <a:spcPts val="0"/>
              </a:spcBef>
              <a:spcAft>
                <a:spcPts val="0"/>
              </a:spcAft>
              <a:buNone/>
            </a:pPr>
            <a:r>
              <a:rPr lang="en" sz="1600"/>
              <a:t>Ronin Dojo - Plug and play option or DIY</a:t>
            </a:r>
            <a:endParaRPr sz="1600"/>
          </a:p>
          <a:p>
            <a:pPr indent="0" lvl="0" marL="0" rtl="0" algn="l">
              <a:spcBef>
                <a:spcPts val="0"/>
              </a:spcBef>
              <a:spcAft>
                <a:spcPts val="0"/>
              </a:spcAft>
              <a:buNone/>
            </a:pPr>
            <a:r>
              <a:rPr lang="en" sz="1600"/>
              <a:t>Start 9 Labs - Embassy Plug and Play, or DIY</a:t>
            </a:r>
            <a:endParaRPr sz="1600"/>
          </a:p>
          <a:p>
            <a:pPr indent="0" lvl="0" marL="0" rtl="0" algn="l">
              <a:spcBef>
                <a:spcPts val="0"/>
              </a:spcBef>
              <a:spcAft>
                <a:spcPts val="1600"/>
              </a:spcAft>
              <a:buClr>
                <a:schemeClr val="dk2"/>
              </a:buClr>
              <a:buSzPts val="1100"/>
              <a:buFont typeface="Arial"/>
              <a:buNone/>
            </a:pPr>
            <a:r>
              <a:rPr lang="en" sz="1600"/>
              <a:t>RaspiBlitz - DIY</a:t>
            </a:r>
            <a:endParaRPr sz="1600"/>
          </a:p>
        </p:txBody>
      </p:sp>
      <p:pic>
        <p:nvPicPr>
          <p:cNvPr id="236" name="Google Shape;236;p32"/>
          <p:cNvPicPr preferRelativeResize="0"/>
          <p:nvPr/>
        </p:nvPicPr>
        <p:blipFill rotWithShape="1">
          <a:blip r:embed="rId3">
            <a:alphaModFix/>
          </a:blip>
          <a:srcRect b="4468" l="14513" r="15541" t="7742"/>
          <a:stretch/>
        </p:blipFill>
        <p:spPr>
          <a:xfrm>
            <a:off x="152400" y="999075"/>
            <a:ext cx="1971651" cy="1298949"/>
          </a:xfrm>
          <a:prstGeom prst="rect">
            <a:avLst/>
          </a:prstGeom>
          <a:noFill/>
          <a:ln>
            <a:noFill/>
          </a:ln>
        </p:spPr>
      </p:pic>
      <p:pic>
        <p:nvPicPr>
          <p:cNvPr id="237" name="Google Shape;237;p32"/>
          <p:cNvPicPr preferRelativeResize="0"/>
          <p:nvPr/>
        </p:nvPicPr>
        <p:blipFill>
          <a:blip r:embed="rId4">
            <a:alphaModFix/>
          </a:blip>
          <a:stretch>
            <a:fillRect/>
          </a:stretch>
        </p:blipFill>
        <p:spPr>
          <a:xfrm>
            <a:off x="152400" y="2298025"/>
            <a:ext cx="1401575" cy="14015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3"/>
          <p:cNvSpPr txBox="1"/>
          <p:nvPr>
            <p:ph type="title"/>
          </p:nvPr>
        </p:nvSpPr>
        <p:spPr>
          <a:xfrm>
            <a:off x="366450" y="575950"/>
            <a:ext cx="84111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install apps that use Bitcoin Core</a:t>
            </a:r>
            <a:endParaRPr/>
          </a:p>
        </p:txBody>
      </p:sp>
      <p:sp>
        <p:nvSpPr>
          <p:cNvPr id="243" name="Google Shape;243;p33"/>
          <p:cNvSpPr txBox="1"/>
          <p:nvPr>
            <p:ph idx="1" type="body"/>
          </p:nvPr>
        </p:nvSpPr>
        <p:spPr>
          <a:xfrm>
            <a:off x="2400262" y="1211351"/>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Lightning Nodes (LND - Core Lightning)</a:t>
            </a:r>
            <a:endParaRPr b="1" sz="2100">
              <a:solidFill>
                <a:schemeClr val="dk1"/>
              </a:solidFill>
            </a:endParaRPr>
          </a:p>
          <a:p>
            <a:pPr indent="0" lvl="0" marL="0" rtl="0" algn="l">
              <a:spcBef>
                <a:spcPts val="1600"/>
              </a:spcBef>
              <a:spcAft>
                <a:spcPts val="0"/>
              </a:spcAft>
              <a:buNone/>
            </a:pPr>
            <a:r>
              <a:rPr b="1" lang="en" sz="2100">
                <a:solidFill>
                  <a:schemeClr val="dk1"/>
                </a:solidFill>
              </a:rPr>
              <a:t>RTL - Ride the Lightning</a:t>
            </a:r>
            <a:endParaRPr b="1" sz="2100">
              <a:solidFill>
                <a:schemeClr val="dk1"/>
              </a:solidFill>
            </a:endParaRPr>
          </a:p>
          <a:p>
            <a:pPr indent="0" lvl="0" marL="0" rtl="0" algn="l">
              <a:spcBef>
                <a:spcPts val="1600"/>
              </a:spcBef>
              <a:spcAft>
                <a:spcPts val="0"/>
              </a:spcAft>
              <a:buNone/>
            </a:pPr>
            <a:r>
              <a:rPr b="1" lang="en" sz="2100">
                <a:solidFill>
                  <a:schemeClr val="dk1"/>
                </a:solidFill>
              </a:rPr>
              <a:t>BTC Pay Server</a:t>
            </a:r>
            <a:endParaRPr b="1" sz="2100">
              <a:solidFill>
                <a:schemeClr val="dk1"/>
              </a:solidFill>
            </a:endParaRPr>
          </a:p>
          <a:p>
            <a:pPr indent="0" lvl="0" marL="0" rtl="0" algn="l">
              <a:spcBef>
                <a:spcPts val="1600"/>
              </a:spcBef>
              <a:spcAft>
                <a:spcPts val="0"/>
              </a:spcAft>
              <a:buNone/>
            </a:pPr>
            <a:r>
              <a:rPr b="1" lang="en" sz="2100">
                <a:solidFill>
                  <a:schemeClr val="dk1"/>
                </a:solidFill>
              </a:rPr>
              <a:t>Custom Software</a:t>
            </a:r>
            <a:endParaRPr b="1" sz="2100">
              <a:solidFill>
                <a:schemeClr val="dk1"/>
              </a:solidFill>
            </a:endParaRPr>
          </a:p>
          <a:p>
            <a:pPr indent="0" lvl="0" marL="0" rtl="0" algn="l">
              <a:spcBef>
                <a:spcPts val="1600"/>
              </a:spcBef>
              <a:spcAft>
                <a:spcPts val="1600"/>
              </a:spcAft>
              <a:buNone/>
            </a:pPr>
            <a:r>
              <a:rPr b="1" lang="en" sz="2100">
                <a:solidFill>
                  <a:schemeClr val="dk1"/>
                </a:solidFill>
              </a:rPr>
              <a:t>And much more!</a:t>
            </a:r>
            <a:endParaRPr sz="2400"/>
          </a:p>
        </p:txBody>
      </p:sp>
      <p:pic>
        <p:nvPicPr>
          <p:cNvPr id="244" name="Google Shape;244;p33"/>
          <p:cNvPicPr preferRelativeResize="0"/>
          <p:nvPr/>
        </p:nvPicPr>
        <p:blipFill>
          <a:blip r:embed="rId3">
            <a:alphaModFix/>
          </a:blip>
          <a:stretch>
            <a:fillRect/>
          </a:stretch>
        </p:blipFill>
        <p:spPr>
          <a:xfrm>
            <a:off x="5788200" y="1752600"/>
            <a:ext cx="2781300" cy="1638300"/>
          </a:xfrm>
          <a:prstGeom prst="rect">
            <a:avLst/>
          </a:prstGeom>
          <a:noFill/>
          <a:ln>
            <a:noFill/>
          </a:ln>
        </p:spPr>
      </p:pic>
      <p:pic>
        <p:nvPicPr>
          <p:cNvPr id="245" name="Google Shape;245;p33"/>
          <p:cNvPicPr preferRelativeResize="0"/>
          <p:nvPr/>
        </p:nvPicPr>
        <p:blipFill>
          <a:blip r:embed="rId4">
            <a:alphaModFix/>
          </a:blip>
          <a:stretch>
            <a:fillRect/>
          </a:stretch>
        </p:blipFill>
        <p:spPr>
          <a:xfrm>
            <a:off x="5952625" y="3528997"/>
            <a:ext cx="2616875" cy="11225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4"/>
          <p:cNvSpPr txBox="1"/>
          <p:nvPr>
            <p:ph type="title"/>
          </p:nvPr>
        </p:nvSpPr>
        <p:spPr>
          <a:xfrm>
            <a:off x="366450" y="575950"/>
            <a:ext cx="84111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Privacy And Your Bitcoin Node …</a:t>
            </a:r>
            <a:endParaRPr/>
          </a:p>
        </p:txBody>
      </p:sp>
      <p:sp>
        <p:nvSpPr>
          <p:cNvPr id="251" name="Google Shape;251;p34"/>
          <p:cNvSpPr txBox="1"/>
          <p:nvPr>
            <p:ph idx="1" type="body"/>
          </p:nvPr>
        </p:nvSpPr>
        <p:spPr>
          <a:xfrm>
            <a:off x="366450" y="1211350"/>
            <a:ext cx="8355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2100">
                <a:solidFill>
                  <a:schemeClr val="dk1"/>
                </a:solidFill>
              </a:rPr>
              <a:t>Without using a proxy, VPN, or TOR, your node will expose it’s ip v4/6 address. </a:t>
            </a:r>
            <a:endParaRPr sz="2400"/>
          </a:p>
        </p:txBody>
      </p:sp>
      <p:sp>
        <p:nvSpPr>
          <p:cNvPr id="252" name="Google Shape;252;p34"/>
          <p:cNvSpPr txBox="1"/>
          <p:nvPr/>
        </p:nvSpPr>
        <p:spPr>
          <a:xfrm>
            <a:off x="441150" y="2265950"/>
            <a:ext cx="82317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This doesn’t present a risk to funds but can allow anyone to get a rough </a:t>
            </a:r>
            <a:r>
              <a:rPr lang="en">
                <a:latin typeface="Lato"/>
                <a:ea typeface="Lato"/>
                <a:cs typeface="Lato"/>
                <a:sym typeface="Lato"/>
              </a:rPr>
              <a:t>estimate</a:t>
            </a:r>
            <a:r>
              <a:rPr lang="en">
                <a:latin typeface="Lato"/>
                <a:ea typeface="Lato"/>
                <a:cs typeface="Lato"/>
                <a:sym typeface="Lato"/>
              </a:rPr>
              <a:t> of your physical location within ~50 miles max.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Ideal to use a privacy protecting setup.</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a:latin typeface="Lato"/>
                <a:ea typeface="Lato"/>
                <a:cs typeface="Lato"/>
                <a:sym typeface="Lato"/>
              </a:rPr>
              <a:t>Privacy is necessary for an open society in the electronic age.</a:t>
            </a:r>
            <a:endParaRPr>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a:latin typeface="Lato"/>
                <a:ea typeface="Lato"/>
                <a:cs typeface="Lato"/>
                <a:sym typeface="Lato"/>
              </a:rPr>
              <a:t>Privacy is not secrecy. A private matter is something one</a:t>
            </a:r>
            <a:endParaRPr>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a:latin typeface="Lato"/>
                <a:ea typeface="Lato"/>
                <a:cs typeface="Lato"/>
                <a:sym typeface="Lato"/>
              </a:rPr>
              <a:t>doesn’t want the whole world to know, but a secret matter</a:t>
            </a:r>
            <a:endParaRPr>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a:latin typeface="Lato"/>
                <a:ea typeface="Lato"/>
                <a:cs typeface="Lato"/>
                <a:sym typeface="Lato"/>
              </a:rPr>
              <a:t>is something one doesn’t want anybody to know. Privacy is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the power to selectively reveal oneself to the world.            - Eric Hughes, A Cypherpunk’s Manifesto, 1993</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5"/>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 For Listening.</a:t>
            </a:r>
            <a:endParaRPr/>
          </a:p>
        </p:txBody>
      </p:sp>
      <p:sp>
        <p:nvSpPr>
          <p:cNvPr id="258" name="Google Shape;258;p3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AutoNum type="arabicPeriod"/>
            </a:pPr>
            <a:r>
              <a:rPr lang="en"/>
              <a:t>Questions or Comments? Please ask to come on stage.</a:t>
            </a:r>
            <a:endParaRPr/>
          </a:p>
          <a:p>
            <a:pPr indent="-342900" lvl="0" marL="457200" rtl="0" algn="l">
              <a:spcBef>
                <a:spcPts val="1600"/>
              </a:spcBef>
              <a:spcAft>
                <a:spcPts val="1600"/>
              </a:spcAft>
              <a:buSzPts val="1800"/>
              <a:buAutoNum type="arabicPeriod"/>
            </a:pPr>
            <a:r>
              <a:rPr lang="en"/>
              <a:t>Anything incorrect please </a:t>
            </a:r>
            <a:r>
              <a:rPr lang="en"/>
              <a:t>comment on the slide in question.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 Bitcoin Node?</a:t>
            </a:r>
            <a:endParaRPr/>
          </a:p>
        </p:txBody>
      </p:sp>
      <p:sp>
        <p:nvSpPr>
          <p:cNvPr id="86" name="Google Shape;86;p15"/>
          <p:cNvSpPr txBox="1"/>
          <p:nvPr>
            <p:ph idx="1" type="body"/>
          </p:nvPr>
        </p:nvSpPr>
        <p:spPr>
          <a:xfrm>
            <a:off x="2400250" y="1315850"/>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Definition</a:t>
            </a:r>
            <a:endParaRPr b="1" sz="2100">
              <a:solidFill>
                <a:schemeClr val="dk1"/>
              </a:solidFill>
            </a:endParaRPr>
          </a:p>
          <a:p>
            <a:pPr indent="-330200" lvl="0" marL="457200" rtl="0" algn="l">
              <a:spcBef>
                <a:spcPts val="1600"/>
              </a:spcBef>
              <a:spcAft>
                <a:spcPts val="0"/>
              </a:spcAft>
              <a:buSzPts val="1600"/>
              <a:buChar char="●"/>
            </a:pPr>
            <a:r>
              <a:rPr lang="en" sz="1600"/>
              <a:t>“A full node is a program that fully validates transactions and blocks. Almost all full nodes also help the network by accepting transactions and blocks from other full nodes, validating those transactions and blocks, and then relaying them to further full nodes.” - </a:t>
            </a:r>
            <a:r>
              <a:rPr i="1" lang="en" sz="1600"/>
              <a:t>Bitcoin.org</a:t>
            </a:r>
            <a:endParaRPr i="1" sz="1600"/>
          </a:p>
          <a:p>
            <a:pPr indent="-330200" lvl="0" marL="457200" rtl="0" algn="l">
              <a:spcBef>
                <a:spcPts val="1200"/>
              </a:spcBef>
              <a:spcAft>
                <a:spcPts val="1200"/>
              </a:spcAft>
              <a:buSzPts val="1600"/>
              <a:buChar char="●"/>
            </a:pPr>
            <a:r>
              <a:rPr lang="en" sz="1600"/>
              <a:t>Tl;dr A bitcoin node is a ‘server’ that fully validates transactions and blocks.</a:t>
            </a:r>
            <a:endParaRPr sz="1600"/>
          </a:p>
        </p:txBody>
      </p:sp>
      <p:pic>
        <p:nvPicPr>
          <p:cNvPr id="87" name="Google Shape;87;p15"/>
          <p:cNvPicPr preferRelativeResize="0"/>
          <p:nvPr/>
        </p:nvPicPr>
        <p:blipFill>
          <a:blip r:embed="rId3">
            <a:alphaModFix/>
          </a:blip>
          <a:stretch>
            <a:fillRect/>
          </a:stretch>
        </p:blipFill>
        <p:spPr>
          <a:xfrm>
            <a:off x="122775" y="787425"/>
            <a:ext cx="2136899" cy="1602674"/>
          </a:xfrm>
          <a:prstGeom prst="rect">
            <a:avLst/>
          </a:prstGeom>
          <a:noFill/>
          <a:ln>
            <a:noFill/>
          </a:ln>
        </p:spPr>
      </p:pic>
      <p:pic>
        <p:nvPicPr>
          <p:cNvPr id="88" name="Google Shape;88;p15"/>
          <p:cNvPicPr preferRelativeResize="0"/>
          <p:nvPr/>
        </p:nvPicPr>
        <p:blipFill>
          <a:blip r:embed="rId4">
            <a:alphaModFix/>
          </a:blip>
          <a:stretch>
            <a:fillRect/>
          </a:stretch>
        </p:blipFill>
        <p:spPr>
          <a:xfrm>
            <a:off x="122775" y="2497000"/>
            <a:ext cx="2136900" cy="168461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software do nodes use?</a:t>
            </a:r>
            <a:endParaRPr/>
          </a:p>
        </p:txBody>
      </p:sp>
      <p:sp>
        <p:nvSpPr>
          <p:cNvPr id="94" name="Google Shape;94;p16"/>
          <p:cNvSpPr txBox="1"/>
          <p:nvPr/>
        </p:nvSpPr>
        <p:spPr>
          <a:xfrm>
            <a:off x="2447475" y="1118575"/>
            <a:ext cx="6405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Nearly all nodes on earth run some variation of the </a:t>
            </a:r>
            <a:r>
              <a:rPr lang="en">
                <a:latin typeface="Lato"/>
                <a:ea typeface="Lato"/>
                <a:cs typeface="Lato"/>
                <a:sym typeface="Lato"/>
              </a:rPr>
              <a:t>software</a:t>
            </a:r>
            <a:r>
              <a:rPr lang="en">
                <a:latin typeface="Lato"/>
                <a:ea typeface="Lato"/>
                <a:cs typeface="Lato"/>
                <a:sym typeface="Lato"/>
              </a:rPr>
              <a:t> ‘Bitcoin Core’. There are various versions of Bitcoin Core available but all full nodes are </a:t>
            </a:r>
            <a:r>
              <a:rPr lang="en">
                <a:latin typeface="Lato"/>
                <a:ea typeface="Lato"/>
                <a:cs typeface="Lato"/>
                <a:sym typeface="Lato"/>
              </a:rPr>
              <a:t>compatible with each other</a:t>
            </a:r>
            <a:r>
              <a:rPr lang="en">
                <a:latin typeface="Lato"/>
                <a:ea typeface="Lato"/>
                <a:cs typeface="Lato"/>
                <a:sym typeface="Lato"/>
              </a:rPr>
              <a:t> and capable of relaying </a:t>
            </a:r>
            <a:r>
              <a:rPr lang="en">
                <a:latin typeface="Lato"/>
                <a:ea typeface="Lato"/>
                <a:cs typeface="Lato"/>
                <a:sym typeface="Lato"/>
              </a:rPr>
              <a:t>transactions</a:t>
            </a:r>
            <a:r>
              <a:rPr lang="en">
                <a:latin typeface="Lato"/>
                <a:ea typeface="Lato"/>
                <a:cs typeface="Lato"/>
                <a:sym typeface="Lato"/>
              </a:rPr>
              <a:t>  and the validating the timechain.  </a:t>
            </a:r>
            <a:endParaRPr>
              <a:latin typeface="Lato"/>
              <a:ea typeface="Lato"/>
              <a:cs typeface="Lato"/>
              <a:sym typeface="Lato"/>
            </a:endParaRPr>
          </a:p>
        </p:txBody>
      </p:sp>
      <p:pic>
        <p:nvPicPr>
          <p:cNvPr id="95" name="Google Shape;95;p16"/>
          <p:cNvPicPr preferRelativeResize="0"/>
          <p:nvPr/>
        </p:nvPicPr>
        <p:blipFill>
          <a:blip r:embed="rId3">
            <a:alphaModFix/>
          </a:blip>
          <a:stretch>
            <a:fillRect/>
          </a:stretch>
        </p:blipFill>
        <p:spPr>
          <a:xfrm>
            <a:off x="2514600" y="2397875"/>
            <a:ext cx="5673000" cy="1943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7"/>
          <p:cNvSpPr txBox="1"/>
          <p:nvPr>
            <p:ph type="title"/>
          </p:nvPr>
        </p:nvSpPr>
        <p:spPr>
          <a:xfrm>
            <a:off x="573625" y="575950"/>
            <a:ext cx="81483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distribution of Node ‘Versions’</a:t>
            </a:r>
            <a:endParaRPr/>
          </a:p>
        </p:txBody>
      </p:sp>
      <p:pic>
        <p:nvPicPr>
          <p:cNvPr id="101" name="Google Shape;101;p17"/>
          <p:cNvPicPr preferRelativeResize="0"/>
          <p:nvPr/>
        </p:nvPicPr>
        <p:blipFill>
          <a:blip r:embed="rId3">
            <a:alphaModFix/>
          </a:blip>
          <a:stretch>
            <a:fillRect/>
          </a:stretch>
        </p:blipFill>
        <p:spPr>
          <a:xfrm>
            <a:off x="620875" y="1211350"/>
            <a:ext cx="4522649" cy="3340325"/>
          </a:xfrm>
          <a:prstGeom prst="rect">
            <a:avLst/>
          </a:prstGeom>
          <a:noFill/>
          <a:ln>
            <a:noFill/>
          </a:ln>
          <a:effectLst>
            <a:outerShdw blurRad="57150" rotWithShape="0" algn="bl" dir="5400000" dist="19050">
              <a:srgbClr val="000000">
                <a:alpha val="50000"/>
              </a:srgbClr>
            </a:outerShdw>
          </a:effectLst>
        </p:spPr>
      </p:pic>
      <p:sp>
        <p:nvSpPr>
          <p:cNvPr id="102" name="Google Shape;102;p17"/>
          <p:cNvSpPr txBox="1"/>
          <p:nvPr/>
        </p:nvSpPr>
        <p:spPr>
          <a:xfrm>
            <a:off x="5273850" y="1393650"/>
            <a:ext cx="3666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Satoshi:(xx.xx.xx) is a node that uses the Bitcoin Core reference implementation</a:t>
            </a:r>
            <a:endParaRPr>
              <a:latin typeface="Lato"/>
              <a:ea typeface="Lato"/>
              <a:cs typeface="Lato"/>
              <a:sym typeface="Lato"/>
            </a:endParaRPr>
          </a:p>
        </p:txBody>
      </p:sp>
      <p:pic>
        <p:nvPicPr>
          <p:cNvPr id="103" name="Google Shape;103;p17"/>
          <p:cNvPicPr preferRelativeResize="0"/>
          <p:nvPr/>
        </p:nvPicPr>
        <p:blipFill>
          <a:blip r:embed="rId4">
            <a:alphaModFix/>
          </a:blip>
          <a:stretch>
            <a:fillRect/>
          </a:stretch>
        </p:blipFill>
        <p:spPr>
          <a:xfrm>
            <a:off x="5336024" y="2009250"/>
            <a:ext cx="3695676" cy="19217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nodes do?</a:t>
            </a:r>
            <a:endParaRPr/>
          </a:p>
        </p:txBody>
      </p:sp>
      <p:sp>
        <p:nvSpPr>
          <p:cNvPr id="109" name="Google Shape;109;p18"/>
          <p:cNvSpPr txBox="1"/>
          <p:nvPr>
            <p:ph idx="1" type="body"/>
          </p:nvPr>
        </p:nvSpPr>
        <p:spPr>
          <a:xfrm>
            <a:off x="294775" y="1211350"/>
            <a:ext cx="3254700" cy="16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Full nodes WILL …</a:t>
            </a:r>
            <a:endParaRPr b="1" sz="2100">
              <a:solidFill>
                <a:schemeClr val="dk1"/>
              </a:solidFill>
            </a:endParaRPr>
          </a:p>
          <a:p>
            <a:pPr indent="-330200" lvl="0" marL="457200" rtl="0" algn="l">
              <a:spcBef>
                <a:spcPts val="1600"/>
              </a:spcBef>
              <a:spcAft>
                <a:spcPts val="0"/>
              </a:spcAft>
              <a:buSzPts val="1600"/>
              <a:buChar char="●"/>
            </a:pPr>
            <a:r>
              <a:rPr lang="en" sz="1600"/>
              <a:t>Relay or Validate Bitcoin transactions.</a:t>
            </a:r>
            <a:endParaRPr sz="1600"/>
          </a:p>
          <a:p>
            <a:pPr indent="-330200" lvl="0" marL="457200" rtl="0" algn="l">
              <a:spcBef>
                <a:spcPts val="1200"/>
              </a:spcBef>
              <a:spcAft>
                <a:spcPts val="1200"/>
              </a:spcAft>
              <a:buSzPts val="1600"/>
              <a:buChar char="●"/>
            </a:pPr>
            <a:r>
              <a:rPr lang="en" sz="1600"/>
              <a:t>Validate newly minted blocks</a:t>
            </a:r>
            <a:endParaRPr sz="1600"/>
          </a:p>
        </p:txBody>
      </p:sp>
      <p:sp>
        <p:nvSpPr>
          <p:cNvPr id="110" name="Google Shape;110;p18"/>
          <p:cNvSpPr txBox="1"/>
          <p:nvPr>
            <p:ph idx="1" type="body"/>
          </p:nvPr>
        </p:nvSpPr>
        <p:spPr>
          <a:xfrm>
            <a:off x="4407550" y="1211350"/>
            <a:ext cx="4314300" cy="319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Full nodes CAN …</a:t>
            </a:r>
            <a:endParaRPr b="1" sz="2100">
              <a:solidFill>
                <a:schemeClr val="dk1"/>
              </a:solidFill>
            </a:endParaRPr>
          </a:p>
          <a:p>
            <a:pPr indent="-330200" lvl="0" marL="457200" rtl="0" algn="l">
              <a:spcBef>
                <a:spcPts val="1600"/>
              </a:spcBef>
              <a:spcAft>
                <a:spcPts val="0"/>
              </a:spcAft>
              <a:buSzPts val="1600"/>
              <a:buChar char="●"/>
            </a:pPr>
            <a:r>
              <a:rPr lang="en" sz="1600"/>
              <a:t>Keep a copy of the timechain,</a:t>
            </a:r>
            <a:endParaRPr sz="1600"/>
          </a:p>
          <a:p>
            <a:pPr indent="-330200" lvl="0" marL="457200" rtl="0" algn="l">
              <a:spcBef>
                <a:spcPts val="1200"/>
              </a:spcBef>
              <a:spcAft>
                <a:spcPts val="0"/>
              </a:spcAft>
              <a:buSzPts val="1600"/>
              <a:buChar char="●"/>
            </a:pPr>
            <a:r>
              <a:rPr lang="en" sz="1600"/>
              <a:t>Create block templates for miners.</a:t>
            </a:r>
            <a:endParaRPr sz="1600"/>
          </a:p>
          <a:p>
            <a:pPr indent="-330200" lvl="0" marL="457200" rtl="0" algn="l">
              <a:spcBef>
                <a:spcPts val="1200"/>
              </a:spcBef>
              <a:spcAft>
                <a:spcPts val="0"/>
              </a:spcAft>
              <a:buSzPts val="1600"/>
              <a:buChar char="●"/>
            </a:pPr>
            <a:r>
              <a:rPr lang="en" sz="1600"/>
              <a:t>Share  current and previous blocks with other nodes on the network.</a:t>
            </a:r>
            <a:endParaRPr sz="1600"/>
          </a:p>
          <a:p>
            <a:pPr indent="-330200" lvl="0" marL="457200" rtl="0" algn="l">
              <a:spcBef>
                <a:spcPts val="1200"/>
              </a:spcBef>
              <a:spcAft>
                <a:spcPts val="0"/>
              </a:spcAft>
              <a:buSzPts val="1600"/>
              <a:buChar char="●"/>
            </a:pPr>
            <a:r>
              <a:rPr lang="en" sz="1600"/>
              <a:t>Generate wallets - addresses - and show users a bitcoin balance.</a:t>
            </a:r>
            <a:endParaRPr sz="1600"/>
          </a:p>
          <a:p>
            <a:pPr indent="-330200" lvl="0" marL="457200" rtl="0" algn="l">
              <a:spcBef>
                <a:spcPts val="1200"/>
              </a:spcBef>
              <a:spcAft>
                <a:spcPts val="1200"/>
              </a:spcAft>
              <a:buSzPts val="1600"/>
              <a:buChar char="●"/>
            </a:pPr>
            <a:r>
              <a:rPr lang="en" sz="1600"/>
              <a:t>Be used </a:t>
            </a:r>
            <a:r>
              <a:rPr lang="en" sz="1600"/>
              <a:t>programmatically</a:t>
            </a:r>
            <a:r>
              <a:rPr lang="en" sz="1600"/>
              <a:t> to get information about the timechain.</a:t>
            </a:r>
            <a:endParaRPr sz="1600"/>
          </a:p>
        </p:txBody>
      </p:sp>
      <p:cxnSp>
        <p:nvCxnSpPr>
          <p:cNvPr id="111" name="Google Shape;111;p18"/>
          <p:cNvCxnSpPr/>
          <p:nvPr/>
        </p:nvCxnSpPr>
        <p:spPr>
          <a:xfrm>
            <a:off x="3910250" y="1483900"/>
            <a:ext cx="0" cy="2877600"/>
          </a:xfrm>
          <a:prstGeom prst="straightConnector1">
            <a:avLst/>
          </a:prstGeom>
          <a:noFill/>
          <a:ln cap="flat" cmpd="sng" w="9525">
            <a:solidFill>
              <a:schemeClr val="dk2"/>
            </a:solidFill>
            <a:prstDash val="solid"/>
            <a:round/>
            <a:headEnd len="med" w="med" type="none"/>
            <a:tailEnd len="med" w="med" type="none"/>
          </a:ln>
        </p:spPr>
      </p:cxnSp>
      <p:pic>
        <p:nvPicPr>
          <p:cNvPr id="112" name="Google Shape;112;p18"/>
          <p:cNvPicPr preferRelativeResize="0"/>
          <p:nvPr/>
        </p:nvPicPr>
        <p:blipFill>
          <a:blip r:embed="rId3">
            <a:alphaModFix/>
          </a:blip>
          <a:stretch>
            <a:fillRect/>
          </a:stretch>
        </p:blipFill>
        <p:spPr>
          <a:xfrm>
            <a:off x="765513" y="3033050"/>
            <a:ext cx="2313226" cy="1528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401050" y="575950"/>
            <a:ext cx="83208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Hardware that can be used to run a node.</a:t>
            </a:r>
            <a:endParaRPr/>
          </a:p>
        </p:txBody>
      </p:sp>
      <p:sp>
        <p:nvSpPr>
          <p:cNvPr id="118" name="Google Shape;118;p19"/>
          <p:cNvSpPr txBox="1"/>
          <p:nvPr>
            <p:ph idx="1" type="body"/>
          </p:nvPr>
        </p:nvSpPr>
        <p:spPr>
          <a:xfrm>
            <a:off x="2400247" y="1392100"/>
            <a:ext cx="64428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Bitcoin nodes can run on a variety of hardware.</a:t>
            </a:r>
            <a:endParaRPr b="1" sz="2100">
              <a:solidFill>
                <a:schemeClr val="dk1"/>
              </a:solidFill>
            </a:endParaRPr>
          </a:p>
          <a:p>
            <a:pPr indent="-330200" lvl="0" marL="457200" rtl="0" algn="l">
              <a:spcBef>
                <a:spcPts val="1600"/>
              </a:spcBef>
              <a:spcAft>
                <a:spcPts val="0"/>
              </a:spcAft>
              <a:buSzPts val="1600"/>
              <a:buChar char="●"/>
            </a:pPr>
            <a:r>
              <a:rPr lang="en" sz="1600"/>
              <a:t>Raspberry PI (Small Single Board Computer)</a:t>
            </a:r>
            <a:endParaRPr sz="1600"/>
          </a:p>
          <a:p>
            <a:pPr indent="-330200" lvl="0" marL="457200" rtl="0" algn="l">
              <a:spcBef>
                <a:spcPts val="1200"/>
              </a:spcBef>
              <a:spcAft>
                <a:spcPts val="0"/>
              </a:spcAft>
              <a:buSzPts val="1600"/>
              <a:buChar char="●"/>
            </a:pPr>
            <a:r>
              <a:rPr lang="en" sz="1600"/>
              <a:t>Laptops </a:t>
            </a:r>
            <a:endParaRPr sz="1600"/>
          </a:p>
          <a:p>
            <a:pPr indent="-330200" lvl="0" marL="457200" rtl="0" algn="l">
              <a:spcBef>
                <a:spcPts val="1200"/>
              </a:spcBef>
              <a:spcAft>
                <a:spcPts val="0"/>
              </a:spcAft>
              <a:buSzPts val="1600"/>
              <a:buChar char="●"/>
            </a:pPr>
            <a:r>
              <a:rPr lang="en" sz="1600"/>
              <a:t>Desktop Computers </a:t>
            </a:r>
            <a:endParaRPr sz="1600"/>
          </a:p>
          <a:p>
            <a:pPr indent="-330200" lvl="0" marL="457200" rtl="0" algn="l">
              <a:spcBef>
                <a:spcPts val="1200"/>
              </a:spcBef>
              <a:spcAft>
                <a:spcPts val="0"/>
              </a:spcAft>
              <a:buSzPts val="1600"/>
              <a:buChar char="●"/>
            </a:pPr>
            <a:r>
              <a:rPr lang="en" sz="1600"/>
              <a:t>Servers</a:t>
            </a:r>
            <a:endParaRPr sz="1600"/>
          </a:p>
          <a:p>
            <a:pPr indent="-330200" lvl="0" marL="457200" rtl="0" algn="l">
              <a:spcBef>
                <a:spcPts val="1200"/>
              </a:spcBef>
              <a:spcAft>
                <a:spcPts val="1200"/>
              </a:spcAft>
              <a:buSzPts val="1600"/>
              <a:buChar char="●"/>
            </a:pPr>
            <a:r>
              <a:rPr lang="en" sz="1600"/>
              <a:t>Anything that can run linux …</a:t>
            </a:r>
            <a:endParaRPr sz="1600"/>
          </a:p>
        </p:txBody>
      </p:sp>
      <p:pic>
        <p:nvPicPr>
          <p:cNvPr id="119" name="Google Shape;119;p19"/>
          <p:cNvPicPr preferRelativeResize="0"/>
          <p:nvPr/>
        </p:nvPicPr>
        <p:blipFill>
          <a:blip r:embed="rId3">
            <a:alphaModFix/>
          </a:blip>
          <a:stretch>
            <a:fillRect/>
          </a:stretch>
        </p:blipFill>
        <p:spPr>
          <a:xfrm>
            <a:off x="304800" y="3058175"/>
            <a:ext cx="2095447" cy="1671368"/>
          </a:xfrm>
          <a:prstGeom prst="rect">
            <a:avLst/>
          </a:prstGeom>
          <a:noFill/>
          <a:ln>
            <a:noFill/>
          </a:ln>
        </p:spPr>
      </p:pic>
      <p:pic>
        <p:nvPicPr>
          <p:cNvPr id="120" name="Google Shape;120;p19"/>
          <p:cNvPicPr preferRelativeResize="0"/>
          <p:nvPr/>
        </p:nvPicPr>
        <p:blipFill>
          <a:blip r:embed="rId4">
            <a:alphaModFix/>
          </a:blip>
          <a:stretch>
            <a:fillRect/>
          </a:stretch>
        </p:blipFill>
        <p:spPr>
          <a:xfrm>
            <a:off x="464536" y="2657000"/>
            <a:ext cx="1776025" cy="997900"/>
          </a:xfrm>
          <a:prstGeom prst="rect">
            <a:avLst/>
          </a:prstGeom>
          <a:noFill/>
          <a:ln>
            <a:noFill/>
          </a:ln>
        </p:spPr>
      </p:pic>
      <p:pic>
        <p:nvPicPr>
          <p:cNvPr id="121" name="Google Shape;121;p19"/>
          <p:cNvPicPr preferRelativeResize="0"/>
          <p:nvPr/>
        </p:nvPicPr>
        <p:blipFill>
          <a:blip r:embed="rId5">
            <a:alphaModFix/>
          </a:blip>
          <a:stretch>
            <a:fillRect/>
          </a:stretch>
        </p:blipFill>
        <p:spPr>
          <a:xfrm>
            <a:off x="432800" y="1454412"/>
            <a:ext cx="1839475" cy="10798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Advantages of different types of node hardware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401050" y="575950"/>
            <a:ext cx="83208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Raspberry Pi - Small and Efficient</a:t>
            </a:r>
            <a:endParaRPr/>
          </a:p>
        </p:txBody>
      </p:sp>
      <p:sp>
        <p:nvSpPr>
          <p:cNvPr id="132" name="Google Shape;132;p21"/>
          <p:cNvSpPr txBox="1"/>
          <p:nvPr>
            <p:ph idx="1" type="body"/>
          </p:nvPr>
        </p:nvSpPr>
        <p:spPr>
          <a:xfrm>
            <a:off x="475175" y="1382850"/>
            <a:ext cx="3695700" cy="23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Raspberry Pi  </a:t>
            </a:r>
            <a:r>
              <a:rPr b="1" lang="en" sz="2100">
                <a:solidFill>
                  <a:schemeClr val="dk1"/>
                </a:solidFill>
              </a:rPr>
              <a:t>Advantages ✅</a:t>
            </a:r>
            <a:r>
              <a:rPr b="1" lang="en" sz="2100">
                <a:solidFill>
                  <a:schemeClr val="dk1"/>
                </a:solidFill>
              </a:rPr>
              <a:t> </a:t>
            </a:r>
            <a:endParaRPr b="1" sz="2100">
              <a:solidFill>
                <a:schemeClr val="dk1"/>
              </a:solidFill>
            </a:endParaRPr>
          </a:p>
          <a:p>
            <a:pPr indent="-330200" lvl="0" marL="457200" rtl="0" algn="l">
              <a:spcBef>
                <a:spcPts val="1600"/>
              </a:spcBef>
              <a:spcAft>
                <a:spcPts val="0"/>
              </a:spcAft>
              <a:buSzPts val="1600"/>
              <a:buChar char="●"/>
            </a:pPr>
            <a:r>
              <a:rPr lang="en" sz="1600"/>
              <a:t>Hands off after setup</a:t>
            </a:r>
            <a:endParaRPr sz="1600"/>
          </a:p>
          <a:p>
            <a:pPr indent="-330200" lvl="0" marL="457200" rtl="0" algn="l">
              <a:spcBef>
                <a:spcPts val="1200"/>
              </a:spcBef>
              <a:spcAft>
                <a:spcPts val="0"/>
              </a:spcAft>
              <a:buSzPts val="1600"/>
              <a:buChar char="●"/>
            </a:pPr>
            <a:r>
              <a:rPr lang="en" sz="1600"/>
              <a:t>Small and compact</a:t>
            </a:r>
            <a:endParaRPr sz="1600"/>
          </a:p>
          <a:p>
            <a:pPr indent="-330200" lvl="0" marL="457200" rtl="0" algn="l">
              <a:spcBef>
                <a:spcPts val="1200"/>
              </a:spcBef>
              <a:spcAft>
                <a:spcPts val="0"/>
              </a:spcAft>
              <a:buSzPts val="1600"/>
              <a:buChar char="●"/>
            </a:pPr>
            <a:r>
              <a:rPr lang="en" sz="1600"/>
              <a:t>Built in Wifi and Ethernet</a:t>
            </a:r>
            <a:endParaRPr sz="1600"/>
          </a:p>
          <a:p>
            <a:pPr indent="-330200" lvl="0" marL="457200" rtl="0" algn="l">
              <a:spcBef>
                <a:spcPts val="1200"/>
              </a:spcBef>
              <a:spcAft>
                <a:spcPts val="1200"/>
              </a:spcAft>
              <a:buSzPts val="1600"/>
              <a:buChar char="●"/>
            </a:pPr>
            <a:r>
              <a:rPr lang="en" sz="1600"/>
              <a:t>Extremely</a:t>
            </a:r>
            <a:r>
              <a:rPr lang="en" sz="1600"/>
              <a:t> low power</a:t>
            </a:r>
            <a:endParaRPr sz="1600"/>
          </a:p>
        </p:txBody>
      </p:sp>
      <p:pic>
        <p:nvPicPr>
          <p:cNvPr id="133" name="Google Shape;133;p21"/>
          <p:cNvPicPr preferRelativeResize="0"/>
          <p:nvPr/>
        </p:nvPicPr>
        <p:blipFill>
          <a:blip r:embed="rId3">
            <a:alphaModFix/>
          </a:blip>
          <a:stretch>
            <a:fillRect/>
          </a:stretch>
        </p:blipFill>
        <p:spPr>
          <a:xfrm>
            <a:off x="252325" y="3760650"/>
            <a:ext cx="1839475" cy="1079834"/>
          </a:xfrm>
          <a:prstGeom prst="rect">
            <a:avLst/>
          </a:prstGeom>
          <a:noFill/>
          <a:ln>
            <a:noFill/>
          </a:ln>
        </p:spPr>
      </p:pic>
      <p:sp>
        <p:nvSpPr>
          <p:cNvPr id="134" name="Google Shape;134;p21"/>
          <p:cNvSpPr txBox="1"/>
          <p:nvPr>
            <p:ph idx="1" type="body"/>
          </p:nvPr>
        </p:nvSpPr>
        <p:spPr>
          <a:xfrm>
            <a:off x="4668225" y="1382850"/>
            <a:ext cx="4194900" cy="23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Raspberry Pi  Disadvantages ❌</a:t>
            </a:r>
            <a:endParaRPr b="1" sz="2100">
              <a:solidFill>
                <a:schemeClr val="dk1"/>
              </a:solidFill>
            </a:endParaRPr>
          </a:p>
          <a:p>
            <a:pPr indent="-330200" lvl="0" marL="457200" rtl="0" algn="l">
              <a:spcBef>
                <a:spcPts val="1600"/>
              </a:spcBef>
              <a:spcAft>
                <a:spcPts val="0"/>
              </a:spcAft>
              <a:buSzPts val="1600"/>
              <a:buChar char="●"/>
            </a:pPr>
            <a:r>
              <a:rPr b="1" lang="en" sz="1600"/>
              <a:t>SLOW - Very very very slow.</a:t>
            </a:r>
            <a:endParaRPr b="1" sz="1600"/>
          </a:p>
          <a:p>
            <a:pPr indent="-330200" lvl="0" marL="457200" rtl="0" algn="l">
              <a:spcBef>
                <a:spcPts val="1200"/>
              </a:spcBef>
              <a:spcAft>
                <a:spcPts val="0"/>
              </a:spcAft>
              <a:buSzPts val="1600"/>
              <a:buChar char="●"/>
            </a:pPr>
            <a:r>
              <a:rPr lang="en" sz="1600"/>
              <a:t>Right now they are very ‘</a:t>
            </a:r>
            <a:r>
              <a:rPr i="1" lang="en" sz="1600"/>
              <a:t>expensive</a:t>
            </a:r>
            <a:r>
              <a:rPr lang="en" sz="1600"/>
              <a:t>’</a:t>
            </a:r>
            <a:endParaRPr sz="1600"/>
          </a:p>
          <a:p>
            <a:pPr indent="-330200" lvl="0" marL="457200" rtl="0" algn="l">
              <a:spcBef>
                <a:spcPts val="1200"/>
              </a:spcBef>
              <a:spcAft>
                <a:spcPts val="0"/>
              </a:spcAft>
              <a:buSzPts val="1600"/>
              <a:buChar char="●"/>
            </a:pPr>
            <a:r>
              <a:rPr lang="en" sz="1600"/>
              <a:t>Needs an external USB harddrive</a:t>
            </a:r>
            <a:endParaRPr sz="1600"/>
          </a:p>
          <a:p>
            <a:pPr indent="-330200" lvl="0" marL="457200" rtl="0" algn="l">
              <a:spcBef>
                <a:spcPts val="1200"/>
              </a:spcBef>
              <a:spcAft>
                <a:spcPts val="0"/>
              </a:spcAft>
              <a:buSzPts val="1600"/>
              <a:buChar char="●"/>
            </a:pPr>
            <a:r>
              <a:rPr lang="en" sz="1600"/>
              <a:t>Primarily uses linux*</a:t>
            </a:r>
            <a:endParaRPr sz="1600"/>
          </a:p>
          <a:p>
            <a:pPr indent="-330200" lvl="0" marL="457200" rtl="0" algn="l">
              <a:spcBef>
                <a:spcPts val="1200"/>
              </a:spcBef>
              <a:spcAft>
                <a:spcPts val="1200"/>
              </a:spcAft>
              <a:buSzPts val="1600"/>
              <a:buChar char="●"/>
            </a:pPr>
            <a:r>
              <a:rPr lang="en" sz="1600"/>
              <a:t>Finicky - Lots of hardware combinations fans, sd cards, power supplies, etc …</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